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</p:sldMasterIdLst>
  <p:sldIdLst>
    <p:sldId id="263" r:id="rId4"/>
    <p:sldId id="286" r:id="rId5"/>
    <p:sldId id="264" r:id="rId6"/>
    <p:sldId id="270" r:id="rId7"/>
    <p:sldId id="268" r:id="rId8"/>
    <p:sldId id="269" r:id="rId9"/>
    <p:sldId id="278" r:id="rId10"/>
    <p:sldId id="271" r:id="rId11"/>
    <p:sldId id="273" r:id="rId12"/>
    <p:sldId id="274" r:id="rId13"/>
    <p:sldId id="276" r:id="rId14"/>
    <p:sldId id="277" r:id="rId15"/>
    <p:sldId id="298" r:id="rId16"/>
    <p:sldId id="299" r:id="rId17"/>
    <p:sldId id="275" r:id="rId18"/>
    <p:sldId id="256" r:id="rId19"/>
    <p:sldId id="257" r:id="rId20"/>
    <p:sldId id="258" r:id="rId21"/>
    <p:sldId id="259" r:id="rId22"/>
    <p:sldId id="260" r:id="rId23"/>
    <p:sldId id="261" r:id="rId24"/>
    <p:sldId id="292" r:id="rId25"/>
    <p:sldId id="279" r:id="rId26"/>
    <p:sldId id="280" r:id="rId27"/>
    <p:sldId id="283" r:id="rId28"/>
    <p:sldId id="284" r:id="rId29"/>
    <p:sldId id="282" r:id="rId30"/>
    <p:sldId id="293" r:id="rId31"/>
    <p:sldId id="288" r:id="rId32"/>
    <p:sldId id="287" r:id="rId33"/>
    <p:sldId id="289" r:id="rId34"/>
    <p:sldId id="290" r:id="rId35"/>
    <p:sldId id="291" r:id="rId36"/>
    <p:sldId id="294" r:id="rId37"/>
    <p:sldId id="300" r:id="rId38"/>
    <p:sldId id="295" r:id="rId39"/>
    <p:sldId id="296" r:id="rId40"/>
    <p:sldId id="297" r:id="rId41"/>
    <p:sldId id="28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244F1-0B8B-44F6-8354-ACEA301F1F3E}" type="doc">
      <dgm:prSet loTypeId="urn:microsoft.com/office/officeart/2005/8/layout/radial6" loCatId="cycl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908242-932B-4588-83FB-247C24FCB3E3}">
      <dgm:prSet phldrT="[Text]"/>
      <dgm:spPr/>
      <dgm:t>
        <a:bodyPr/>
        <a:lstStyle/>
        <a:p>
          <a:r>
            <a:rPr lang="en-GB" dirty="0" smtClean="0"/>
            <a:t>M</a:t>
          </a:r>
          <a:r>
            <a:rPr lang="en-GB" u="none" dirty="0" smtClean="0"/>
            <a:t>ast</a:t>
          </a:r>
          <a:r>
            <a:rPr lang="en-GB" dirty="0" smtClean="0"/>
            <a:t>er</a:t>
          </a:r>
          <a:endParaRPr lang="en-GB" dirty="0"/>
        </a:p>
      </dgm:t>
    </dgm:pt>
    <dgm:pt modelId="{2EADA82C-A894-43A4-BB61-15D210BC84B2}" type="parTrans" cxnId="{11140D7D-F0BC-4E54-A8E4-E0AF8C406FD4}">
      <dgm:prSet/>
      <dgm:spPr/>
      <dgm:t>
        <a:bodyPr/>
        <a:lstStyle/>
        <a:p>
          <a:endParaRPr lang="en-GB"/>
        </a:p>
      </dgm:t>
    </dgm:pt>
    <dgm:pt modelId="{A9544A04-656F-412F-A40A-4D8DA80307B0}" type="sibTrans" cxnId="{11140D7D-F0BC-4E54-A8E4-E0AF8C406FD4}">
      <dgm:prSet/>
      <dgm:spPr/>
      <dgm:t>
        <a:bodyPr/>
        <a:lstStyle/>
        <a:p>
          <a:endParaRPr lang="en-GB"/>
        </a:p>
      </dgm:t>
    </dgm:pt>
    <dgm:pt modelId="{25A6DCDF-5940-44C9-BC74-5B25DF9CF9F2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C6C9F316-18F1-4A20-88C0-8BCFA79D80A0}" type="parTrans" cxnId="{8659BE37-1F5B-419E-9EBD-EB565CF692B9}">
      <dgm:prSet/>
      <dgm:spPr/>
      <dgm:t>
        <a:bodyPr/>
        <a:lstStyle/>
        <a:p>
          <a:endParaRPr lang="en-GB"/>
        </a:p>
      </dgm:t>
    </dgm:pt>
    <dgm:pt modelId="{FFF9A9A1-34E0-4D1E-9625-82B11DAA68FE}" type="sibTrans" cxnId="{8659BE37-1F5B-419E-9EBD-EB565CF692B9}">
      <dgm:prSet/>
      <dgm:spPr/>
      <dgm:t>
        <a:bodyPr/>
        <a:lstStyle/>
        <a:p>
          <a:endParaRPr lang="en-GB"/>
        </a:p>
      </dgm:t>
    </dgm:pt>
    <dgm:pt modelId="{5EDC2C32-6D5F-4CEE-BBCB-3EFD1ADAB33C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5F1B8824-93EF-40A6-AB58-4991D3B6D807}" type="parTrans" cxnId="{7F52C5A1-955B-4BDF-A291-C96992006574}">
      <dgm:prSet/>
      <dgm:spPr/>
      <dgm:t>
        <a:bodyPr/>
        <a:lstStyle/>
        <a:p>
          <a:endParaRPr lang="en-GB"/>
        </a:p>
      </dgm:t>
    </dgm:pt>
    <dgm:pt modelId="{73E52B9B-B799-452D-B315-AAC3C566D5DB}" type="sibTrans" cxnId="{7F52C5A1-955B-4BDF-A291-C96992006574}">
      <dgm:prSet/>
      <dgm:spPr/>
      <dgm:t>
        <a:bodyPr/>
        <a:lstStyle/>
        <a:p>
          <a:endParaRPr lang="en-GB"/>
        </a:p>
      </dgm:t>
    </dgm:pt>
    <dgm:pt modelId="{627ABAE7-08C7-4B5D-9815-3F1EA4726B67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7DD53284-1E1F-451F-B778-3861B175E84F}" type="parTrans" cxnId="{CC1FF683-62A5-4C5D-8DB7-B1C3E3010217}">
      <dgm:prSet/>
      <dgm:spPr/>
      <dgm:t>
        <a:bodyPr/>
        <a:lstStyle/>
        <a:p>
          <a:endParaRPr lang="en-GB"/>
        </a:p>
      </dgm:t>
    </dgm:pt>
    <dgm:pt modelId="{E912A790-6EAD-4DCF-A65A-312489E125C9}" type="sibTrans" cxnId="{CC1FF683-62A5-4C5D-8DB7-B1C3E3010217}">
      <dgm:prSet/>
      <dgm:spPr/>
      <dgm:t>
        <a:bodyPr/>
        <a:lstStyle/>
        <a:p>
          <a:endParaRPr lang="en-GB"/>
        </a:p>
      </dgm:t>
    </dgm:pt>
    <dgm:pt modelId="{40E7CE7E-D40C-44B8-9F60-4BCE96F18B3E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F0D93C8F-2E69-47A9-BACE-84F02CAE6F17}" type="parTrans" cxnId="{2DD0E4BA-A6F8-4EA7-B75F-4192FF6BCED4}">
      <dgm:prSet/>
      <dgm:spPr/>
      <dgm:t>
        <a:bodyPr/>
        <a:lstStyle/>
        <a:p>
          <a:endParaRPr lang="en-GB"/>
        </a:p>
      </dgm:t>
    </dgm:pt>
    <dgm:pt modelId="{13DCF2E0-8B7C-417D-A0C1-E7B0DD3B82C1}" type="sibTrans" cxnId="{2DD0E4BA-A6F8-4EA7-B75F-4192FF6BCED4}">
      <dgm:prSet/>
      <dgm:spPr/>
      <dgm:t>
        <a:bodyPr/>
        <a:lstStyle/>
        <a:p>
          <a:endParaRPr lang="en-GB"/>
        </a:p>
      </dgm:t>
    </dgm:pt>
    <dgm:pt modelId="{58CD56AB-4B4A-4066-BAAC-DF7C11F5C66A}" type="pres">
      <dgm:prSet presAssocID="{17F244F1-0B8B-44F6-8354-ACEA301F1F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0374FF-9207-4EBA-8188-C85735C52946}" type="pres">
      <dgm:prSet presAssocID="{5E908242-932B-4588-83FB-247C24FCB3E3}" presName="centerShape" presStyleLbl="node0" presStyleIdx="0" presStyleCnt="1" custLinFactNeighborX="1555" custLinFactNeighborY="-1663"/>
      <dgm:spPr/>
      <dgm:t>
        <a:bodyPr/>
        <a:lstStyle/>
        <a:p>
          <a:endParaRPr lang="en-GB"/>
        </a:p>
      </dgm:t>
    </dgm:pt>
    <dgm:pt modelId="{736B911F-E566-4989-A32A-290DEAFE94D3}" type="pres">
      <dgm:prSet presAssocID="{25A6DCDF-5940-44C9-BC74-5B25DF9CF9F2}" presName="node" presStyleLbl="node1" presStyleIdx="0" presStyleCnt="4" custRadScaleRad="91528" custRadScaleInc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C517B-4CC3-456A-AD54-CA7D238AA3C1}" type="pres">
      <dgm:prSet presAssocID="{25A6DCDF-5940-44C9-BC74-5B25DF9CF9F2}" presName="dummy" presStyleCnt="0"/>
      <dgm:spPr/>
    </dgm:pt>
    <dgm:pt modelId="{02BBFD86-E4AE-4BD9-A7EE-9264513C6F33}" type="pres">
      <dgm:prSet presAssocID="{FFF9A9A1-34E0-4D1E-9625-82B11DAA68FE}" presName="sibTrans" presStyleLbl="sibTrans2D1" presStyleIdx="0" presStyleCnt="4" custLinFactNeighborX="8107" custLinFactNeighborY="-3375"/>
      <dgm:spPr/>
      <dgm:t>
        <a:bodyPr/>
        <a:lstStyle/>
        <a:p>
          <a:endParaRPr lang="en-GB"/>
        </a:p>
      </dgm:t>
    </dgm:pt>
    <dgm:pt modelId="{BD1D3812-656B-4A55-B99B-69B63ED8C0E2}" type="pres">
      <dgm:prSet presAssocID="{5EDC2C32-6D5F-4CEE-BBCB-3EFD1ADAB3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DF19DC-46E9-42C3-9B00-264901D94255}" type="pres">
      <dgm:prSet presAssocID="{5EDC2C32-6D5F-4CEE-BBCB-3EFD1ADAB33C}" presName="dummy" presStyleCnt="0"/>
      <dgm:spPr/>
    </dgm:pt>
    <dgm:pt modelId="{138DE958-4241-4A68-8990-9D48CE66551D}" type="pres">
      <dgm:prSet presAssocID="{73E52B9B-B799-452D-B315-AAC3C566D5DB}" presName="sibTrans" presStyleLbl="sibTrans2D1" presStyleIdx="1" presStyleCnt="4" custLinFactNeighborX="2441" custLinFactNeighborY="15"/>
      <dgm:spPr/>
      <dgm:t>
        <a:bodyPr/>
        <a:lstStyle/>
        <a:p>
          <a:endParaRPr lang="en-GB"/>
        </a:p>
      </dgm:t>
    </dgm:pt>
    <dgm:pt modelId="{705B2417-8077-4C8F-9592-C6590A00B04D}" type="pres">
      <dgm:prSet presAssocID="{627ABAE7-08C7-4B5D-9815-3F1EA4726B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0FCB3B-817D-4EA5-B4F4-0E406B510F74}" type="pres">
      <dgm:prSet presAssocID="{627ABAE7-08C7-4B5D-9815-3F1EA4726B67}" presName="dummy" presStyleCnt="0"/>
      <dgm:spPr/>
    </dgm:pt>
    <dgm:pt modelId="{970860D1-F560-4FFE-92FA-7EC2E9A0857E}" type="pres">
      <dgm:prSet presAssocID="{E912A790-6EAD-4DCF-A65A-312489E125C9}" presName="sibTrans" presStyleLbl="sibTrans2D1" presStyleIdx="2" presStyleCnt="4" custLinFactNeighborX="-2441" custLinFactNeighborY="15"/>
      <dgm:spPr/>
      <dgm:t>
        <a:bodyPr/>
        <a:lstStyle/>
        <a:p>
          <a:endParaRPr lang="en-GB"/>
        </a:p>
      </dgm:t>
    </dgm:pt>
    <dgm:pt modelId="{2FC11A62-45D7-4438-81A5-FA9AAF4F3BCA}" type="pres">
      <dgm:prSet presAssocID="{40E7CE7E-D40C-44B8-9F60-4BCE96F18B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0987-B8ED-4BC8-A150-23BAB0642549}" type="pres">
      <dgm:prSet presAssocID="{40E7CE7E-D40C-44B8-9F60-4BCE96F18B3E}" presName="dummy" presStyleCnt="0"/>
      <dgm:spPr/>
    </dgm:pt>
    <dgm:pt modelId="{A080481D-4FB4-4587-A5CC-DF817332313A}" type="pres">
      <dgm:prSet presAssocID="{13DCF2E0-8B7C-417D-A0C1-E7B0DD3B82C1}" presName="sibTrans" presStyleLbl="sibTrans2D1" presStyleIdx="3" presStyleCnt="4" custLinFactNeighborX="-3138" custLinFactNeighborY="-3383"/>
      <dgm:spPr/>
      <dgm:t>
        <a:bodyPr/>
        <a:lstStyle/>
        <a:p>
          <a:endParaRPr lang="en-GB"/>
        </a:p>
      </dgm:t>
    </dgm:pt>
  </dgm:ptLst>
  <dgm:cxnLst>
    <dgm:cxn modelId="{11140D7D-F0BC-4E54-A8E4-E0AF8C406FD4}" srcId="{17F244F1-0B8B-44F6-8354-ACEA301F1F3E}" destId="{5E908242-932B-4588-83FB-247C24FCB3E3}" srcOrd="0" destOrd="0" parTransId="{2EADA82C-A894-43A4-BB61-15D210BC84B2}" sibTransId="{A9544A04-656F-412F-A40A-4D8DA80307B0}"/>
    <dgm:cxn modelId="{B7114AD4-C043-43F8-B41F-2DCB335558B5}" type="presOf" srcId="{5EDC2C32-6D5F-4CEE-BBCB-3EFD1ADAB33C}" destId="{BD1D3812-656B-4A55-B99B-69B63ED8C0E2}" srcOrd="0" destOrd="0" presId="urn:microsoft.com/office/officeart/2005/8/layout/radial6"/>
    <dgm:cxn modelId="{2EA60ED4-FBDB-4590-81D8-111CE94AE5C8}" type="presOf" srcId="{73E52B9B-B799-452D-B315-AAC3C566D5DB}" destId="{138DE958-4241-4A68-8990-9D48CE66551D}" srcOrd="0" destOrd="0" presId="urn:microsoft.com/office/officeart/2005/8/layout/radial6"/>
    <dgm:cxn modelId="{1AC0A226-0CE6-42E6-B75B-E3295CCB6981}" type="presOf" srcId="{5E908242-932B-4588-83FB-247C24FCB3E3}" destId="{AE0374FF-9207-4EBA-8188-C85735C52946}" srcOrd="0" destOrd="0" presId="urn:microsoft.com/office/officeart/2005/8/layout/radial6"/>
    <dgm:cxn modelId="{BF42DB56-F679-48AB-966C-6DF3F806CA5C}" type="presOf" srcId="{E912A790-6EAD-4DCF-A65A-312489E125C9}" destId="{970860D1-F560-4FFE-92FA-7EC2E9A0857E}" srcOrd="0" destOrd="0" presId="urn:microsoft.com/office/officeart/2005/8/layout/radial6"/>
    <dgm:cxn modelId="{FDBFB6B4-BD33-4016-9D43-67A1591A1CB8}" type="presOf" srcId="{FFF9A9A1-34E0-4D1E-9625-82B11DAA68FE}" destId="{02BBFD86-E4AE-4BD9-A7EE-9264513C6F33}" srcOrd="0" destOrd="0" presId="urn:microsoft.com/office/officeart/2005/8/layout/radial6"/>
    <dgm:cxn modelId="{CC1FF683-62A5-4C5D-8DB7-B1C3E3010217}" srcId="{5E908242-932B-4588-83FB-247C24FCB3E3}" destId="{627ABAE7-08C7-4B5D-9815-3F1EA4726B67}" srcOrd="2" destOrd="0" parTransId="{7DD53284-1E1F-451F-B778-3861B175E84F}" sibTransId="{E912A790-6EAD-4DCF-A65A-312489E125C9}"/>
    <dgm:cxn modelId="{C2BDC969-A45E-4799-8C50-E20FB46E1D92}" type="presOf" srcId="{627ABAE7-08C7-4B5D-9815-3F1EA4726B67}" destId="{705B2417-8077-4C8F-9592-C6590A00B04D}" srcOrd="0" destOrd="0" presId="urn:microsoft.com/office/officeart/2005/8/layout/radial6"/>
    <dgm:cxn modelId="{7F52C5A1-955B-4BDF-A291-C96992006574}" srcId="{5E908242-932B-4588-83FB-247C24FCB3E3}" destId="{5EDC2C32-6D5F-4CEE-BBCB-3EFD1ADAB33C}" srcOrd="1" destOrd="0" parTransId="{5F1B8824-93EF-40A6-AB58-4991D3B6D807}" sibTransId="{73E52B9B-B799-452D-B315-AAC3C566D5DB}"/>
    <dgm:cxn modelId="{E203515D-CDD3-4DC5-939F-694695C1C6EC}" type="presOf" srcId="{17F244F1-0B8B-44F6-8354-ACEA301F1F3E}" destId="{58CD56AB-4B4A-4066-BAAC-DF7C11F5C66A}" srcOrd="0" destOrd="0" presId="urn:microsoft.com/office/officeart/2005/8/layout/radial6"/>
    <dgm:cxn modelId="{2E8D06E7-C71D-4A98-B4C7-6BDA86B8FEC2}" type="presOf" srcId="{40E7CE7E-D40C-44B8-9F60-4BCE96F18B3E}" destId="{2FC11A62-45D7-4438-81A5-FA9AAF4F3BCA}" srcOrd="0" destOrd="0" presId="urn:microsoft.com/office/officeart/2005/8/layout/radial6"/>
    <dgm:cxn modelId="{55C0F226-62CF-4726-8042-538D665668B0}" type="presOf" srcId="{13DCF2E0-8B7C-417D-A0C1-E7B0DD3B82C1}" destId="{A080481D-4FB4-4587-A5CC-DF817332313A}" srcOrd="0" destOrd="0" presId="urn:microsoft.com/office/officeart/2005/8/layout/radial6"/>
    <dgm:cxn modelId="{2DD0E4BA-A6F8-4EA7-B75F-4192FF6BCED4}" srcId="{5E908242-932B-4588-83FB-247C24FCB3E3}" destId="{40E7CE7E-D40C-44B8-9F60-4BCE96F18B3E}" srcOrd="3" destOrd="0" parTransId="{F0D93C8F-2E69-47A9-BACE-84F02CAE6F17}" sibTransId="{13DCF2E0-8B7C-417D-A0C1-E7B0DD3B82C1}"/>
    <dgm:cxn modelId="{3652D1D3-B45D-4886-8A8A-125070C6DBFA}" type="presOf" srcId="{25A6DCDF-5940-44C9-BC74-5B25DF9CF9F2}" destId="{736B911F-E566-4989-A32A-290DEAFE94D3}" srcOrd="0" destOrd="0" presId="urn:microsoft.com/office/officeart/2005/8/layout/radial6"/>
    <dgm:cxn modelId="{8659BE37-1F5B-419E-9EBD-EB565CF692B9}" srcId="{5E908242-932B-4588-83FB-247C24FCB3E3}" destId="{25A6DCDF-5940-44C9-BC74-5B25DF9CF9F2}" srcOrd="0" destOrd="0" parTransId="{C6C9F316-18F1-4A20-88C0-8BCFA79D80A0}" sibTransId="{FFF9A9A1-34E0-4D1E-9625-82B11DAA68FE}"/>
    <dgm:cxn modelId="{1E09E9A5-208B-4768-8B91-DDDCE999A1A6}" type="presParOf" srcId="{58CD56AB-4B4A-4066-BAAC-DF7C11F5C66A}" destId="{AE0374FF-9207-4EBA-8188-C85735C52946}" srcOrd="0" destOrd="0" presId="urn:microsoft.com/office/officeart/2005/8/layout/radial6"/>
    <dgm:cxn modelId="{BD61C544-457A-4362-B65D-C24BA3976F1D}" type="presParOf" srcId="{58CD56AB-4B4A-4066-BAAC-DF7C11F5C66A}" destId="{736B911F-E566-4989-A32A-290DEAFE94D3}" srcOrd="1" destOrd="0" presId="urn:microsoft.com/office/officeart/2005/8/layout/radial6"/>
    <dgm:cxn modelId="{26B7D2D1-AC09-4968-9B48-3D2DCB379325}" type="presParOf" srcId="{58CD56AB-4B4A-4066-BAAC-DF7C11F5C66A}" destId="{CF1C517B-4CC3-456A-AD54-CA7D238AA3C1}" srcOrd="2" destOrd="0" presId="urn:microsoft.com/office/officeart/2005/8/layout/radial6"/>
    <dgm:cxn modelId="{F300D77A-DB8D-496A-A3DA-BCEF6351740E}" type="presParOf" srcId="{58CD56AB-4B4A-4066-BAAC-DF7C11F5C66A}" destId="{02BBFD86-E4AE-4BD9-A7EE-9264513C6F33}" srcOrd="3" destOrd="0" presId="urn:microsoft.com/office/officeart/2005/8/layout/radial6"/>
    <dgm:cxn modelId="{D81F705F-B300-4E4F-B54A-7579161425BD}" type="presParOf" srcId="{58CD56AB-4B4A-4066-BAAC-DF7C11F5C66A}" destId="{BD1D3812-656B-4A55-B99B-69B63ED8C0E2}" srcOrd="4" destOrd="0" presId="urn:microsoft.com/office/officeart/2005/8/layout/radial6"/>
    <dgm:cxn modelId="{B2839869-A6C7-4C42-B675-AFCEF82F4525}" type="presParOf" srcId="{58CD56AB-4B4A-4066-BAAC-DF7C11F5C66A}" destId="{7ADF19DC-46E9-42C3-9B00-264901D94255}" srcOrd="5" destOrd="0" presId="urn:microsoft.com/office/officeart/2005/8/layout/radial6"/>
    <dgm:cxn modelId="{FD6C0614-B804-47C5-A9E7-1845AC9D41FD}" type="presParOf" srcId="{58CD56AB-4B4A-4066-BAAC-DF7C11F5C66A}" destId="{138DE958-4241-4A68-8990-9D48CE66551D}" srcOrd="6" destOrd="0" presId="urn:microsoft.com/office/officeart/2005/8/layout/radial6"/>
    <dgm:cxn modelId="{04042BD7-DE3B-4F62-8017-7EB82C414985}" type="presParOf" srcId="{58CD56AB-4B4A-4066-BAAC-DF7C11F5C66A}" destId="{705B2417-8077-4C8F-9592-C6590A00B04D}" srcOrd="7" destOrd="0" presId="urn:microsoft.com/office/officeart/2005/8/layout/radial6"/>
    <dgm:cxn modelId="{30B02A57-A04D-4798-8FD5-928F9EE44BBE}" type="presParOf" srcId="{58CD56AB-4B4A-4066-BAAC-DF7C11F5C66A}" destId="{390FCB3B-817D-4EA5-B4F4-0E406B510F74}" srcOrd="8" destOrd="0" presId="urn:microsoft.com/office/officeart/2005/8/layout/radial6"/>
    <dgm:cxn modelId="{9C3E1273-3FDF-42F6-AB83-D9C16C85F0D2}" type="presParOf" srcId="{58CD56AB-4B4A-4066-BAAC-DF7C11F5C66A}" destId="{970860D1-F560-4FFE-92FA-7EC2E9A0857E}" srcOrd="9" destOrd="0" presId="urn:microsoft.com/office/officeart/2005/8/layout/radial6"/>
    <dgm:cxn modelId="{0E3D0C9B-9ED6-49FD-ABF2-A9258838AE39}" type="presParOf" srcId="{58CD56AB-4B4A-4066-BAAC-DF7C11F5C66A}" destId="{2FC11A62-45D7-4438-81A5-FA9AAF4F3BCA}" srcOrd="10" destOrd="0" presId="urn:microsoft.com/office/officeart/2005/8/layout/radial6"/>
    <dgm:cxn modelId="{1F3C96D9-F6D9-4439-9533-E626588EB549}" type="presParOf" srcId="{58CD56AB-4B4A-4066-BAAC-DF7C11F5C66A}" destId="{53EF0987-B8ED-4BC8-A150-23BAB0642549}" srcOrd="11" destOrd="0" presId="urn:microsoft.com/office/officeart/2005/8/layout/radial6"/>
    <dgm:cxn modelId="{5342E8FB-D2FE-41D2-954F-42C3600CC494}" type="presParOf" srcId="{58CD56AB-4B4A-4066-BAAC-DF7C11F5C66A}" destId="{A080481D-4FB4-4587-A5CC-DF817332313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0481D-4FB4-4587-A5CC-DF817332313A}">
      <dsp:nvSpPr>
        <dsp:cNvPr id="0" name=""/>
        <dsp:cNvSpPr/>
      </dsp:nvSpPr>
      <dsp:spPr>
        <a:xfrm>
          <a:off x="455074" y="343149"/>
          <a:ext cx="2180288" cy="2180288"/>
        </a:xfrm>
        <a:prstGeom prst="blockArc">
          <a:avLst>
            <a:gd name="adj1" fmla="val 11091573"/>
            <a:gd name="adj2" fmla="val 16212358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60D1-F560-4FFE-92FA-7EC2E9A0857E}">
      <dsp:nvSpPr>
        <dsp:cNvPr id="0" name=""/>
        <dsp:cNvSpPr/>
      </dsp:nvSpPr>
      <dsp:spPr>
        <a:xfrm>
          <a:off x="474098" y="327026"/>
          <a:ext cx="2180288" cy="2180288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DE958-4241-4A68-8990-9D48CE66551D}">
      <dsp:nvSpPr>
        <dsp:cNvPr id="0" name=""/>
        <dsp:cNvSpPr/>
      </dsp:nvSpPr>
      <dsp:spPr>
        <a:xfrm>
          <a:off x="580540" y="327026"/>
          <a:ext cx="2180288" cy="2180288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FD86-E4AE-4BD9-A7EE-9264513C6F33}">
      <dsp:nvSpPr>
        <dsp:cNvPr id="0" name=""/>
        <dsp:cNvSpPr/>
      </dsp:nvSpPr>
      <dsp:spPr>
        <a:xfrm>
          <a:off x="707903" y="343323"/>
          <a:ext cx="2180288" cy="2180288"/>
        </a:xfrm>
        <a:prstGeom prst="blockArc">
          <a:avLst>
            <a:gd name="adj1" fmla="val 16187642"/>
            <a:gd name="adj2" fmla="val 21308427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74FF-9207-4EBA-8188-C85735C52946}">
      <dsp:nvSpPr>
        <dsp:cNvPr id="0" name=""/>
        <dsp:cNvSpPr/>
      </dsp:nvSpPr>
      <dsp:spPr>
        <a:xfrm>
          <a:off x="1149072" y="879917"/>
          <a:ext cx="1003017" cy="10030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</a:t>
          </a:r>
          <a:r>
            <a:rPr lang="en-GB" sz="1800" u="none" kern="1200" dirty="0" smtClean="0"/>
            <a:t>ast</a:t>
          </a:r>
          <a:r>
            <a:rPr lang="en-GB" sz="1800" kern="1200" dirty="0" smtClean="0"/>
            <a:t>er</a:t>
          </a:r>
          <a:endParaRPr lang="en-GB" sz="1800" kern="1200" dirty="0"/>
        </a:p>
      </dsp:txBody>
      <dsp:txXfrm>
        <a:off x="1295960" y="1026805"/>
        <a:ext cx="709241" cy="709241"/>
      </dsp:txXfrm>
    </dsp:sp>
    <dsp:sp modelId="{736B911F-E566-4989-A32A-290DEAFE94D3}">
      <dsp:nvSpPr>
        <dsp:cNvPr id="0" name=""/>
        <dsp:cNvSpPr/>
      </dsp:nvSpPr>
      <dsp:spPr>
        <a:xfrm>
          <a:off x="1266407" y="91135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193957"/>
        <a:ext cx="496468" cy="496468"/>
      </dsp:txXfrm>
    </dsp:sp>
    <dsp:sp modelId="{BD1D3812-656B-4A55-B99B-69B63ED8C0E2}">
      <dsp:nvSpPr>
        <dsp:cNvPr id="0" name=""/>
        <dsp:cNvSpPr/>
      </dsp:nvSpPr>
      <dsp:spPr>
        <a:xfrm>
          <a:off x="2331276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2434098" y="1168609"/>
        <a:ext cx="496468" cy="496468"/>
      </dsp:txXfrm>
    </dsp:sp>
    <dsp:sp modelId="{705B2417-8077-4C8F-9592-C6590A00B04D}">
      <dsp:nvSpPr>
        <dsp:cNvPr id="0" name=""/>
        <dsp:cNvSpPr/>
      </dsp:nvSpPr>
      <dsp:spPr>
        <a:xfrm>
          <a:off x="1266407" y="2130656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2233478"/>
        <a:ext cx="496468" cy="496468"/>
      </dsp:txXfrm>
    </dsp:sp>
    <dsp:sp modelId="{2FC11A62-45D7-4438-81A5-FA9AAF4F3BCA}">
      <dsp:nvSpPr>
        <dsp:cNvPr id="0" name=""/>
        <dsp:cNvSpPr/>
      </dsp:nvSpPr>
      <dsp:spPr>
        <a:xfrm>
          <a:off x="201539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304361" y="1168609"/>
        <a:ext cx="496468" cy="496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3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7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9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2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71972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23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1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0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2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52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6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87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5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0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01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2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73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2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4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D83797-5D9D-4CA2-807C-6BD98BD0A23C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en.wikipedia.org/wiki/Software_developer" TargetMode="External"/><Relationship Id="rId7" Type="http://schemas.openxmlformats.org/officeDocument/2006/relationships/hyperlink" Target="https://en.wikipedia.org/wiki/List_of_software_categori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uting_platform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Software_release_life_cyc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&#8221;YourUserName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54" y="5081451"/>
            <a:ext cx="228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By: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Nythiennzo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Kavi</a:t>
            </a: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Fisayo</a:t>
            </a:r>
            <a:endParaRPr lang="en-US" sz="20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Arjun</a:t>
            </a:r>
            <a:endParaRPr lang="en-GB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7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627" y="359431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Clone the repo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740" y="1838001"/>
            <a:ext cx="6367702" cy="3541714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So there’s a copy of the repo in your </a:t>
            </a:r>
            <a:r>
              <a:rPr lang="en-GB" dirty="0" err="1" smtClean="0"/>
              <a:t>Github</a:t>
            </a:r>
            <a:r>
              <a:rPr lang="en-GB" dirty="0" smtClean="0"/>
              <a:t> account.</a:t>
            </a:r>
          </a:p>
          <a:p>
            <a:r>
              <a:rPr lang="en-GB" dirty="0" smtClean="0"/>
              <a:t>You need to make a copy on your local computer.</a:t>
            </a:r>
          </a:p>
          <a:p>
            <a:r>
              <a:rPr lang="en-GB" dirty="0" smtClean="0"/>
              <a:t>This process is called “cloning”. You can do it with the following command:</a:t>
            </a:r>
          </a:p>
          <a:p>
            <a:pPr marL="0" indent="0">
              <a:buNone/>
            </a:pPr>
            <a:r>
              <a:rPr lang="en-GB" dirty="0" smtClean="0"/>
              <a:t>Git clone https//github.com/</a:t>
            </a:r>
            <a:r>
              <a:rPr lang="en-GB" dirty="0" err="1" smtClean="0"/>
              <a:t>YourUserName</a:t>
            </a:r>
            <a:r>
              <a:rPr lang="en-GB" dirty="0" smtClean="0"/>
              <a:t>/Name of forked file.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91" y="4377691"/>
            <a:ext cx="3503822" cy="2302814"/>
          </a:xfrm>
        </p:spPr>
      </p:pic>
    </p:spTree>
    <p:extLst>
      <p:ext uri="{BB962C8B-B14F-4D97-AF65-F5344CB8AC3E}">
        <p14:creationId xmlns:p14="http://schemas.microsoft.com/office/powerpoint/2010/main" val="10753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508" y="28600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Pull request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045" y="1590630"/>
            <a:ext cx="6188431" cy="220779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Allows other people to see changes you made.</a:t>
            </a:r>
          </a:p>
          <a:p>
            <a:r>
              <a:rPr lang="en-GB" dirty="0" smtClean="0"/>
              <a:t>People interested can review changes, discuss modifications and even push follow up.</a:t>
            </a:r>
          </a:p>
          <a:p>
            <a:r>
              <a:rPr lang="en-GB" dirty="0" smtClean="0"/>
              <a:t>You can pull request from </a:t>
            </a:r>
            <a:r>
              <a:rPr lang="en-GB" dirty="0" err="1" smtClean="0"/>
              <a:t>Github’s</a:t>
            </a:r>
            <a:r>
              <a:rPr lang="en-GB" dirty="0" smtClean="0"/>
              <a:t> website. This will enable you to compare work.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6" y="4056363"/>
            <a:ext cx="5850272" cy="2415860"/>
          </a:xfrm>
        </p:spPr>
      </p:pic>
    </p:spTree>
    <p:extLst>
      <p:ext uri="{BB962C8B-B14F-4D97-AF65-F5344CB8AC3E}">
        <p14:creationId xmlns:p14="http://schemas.microsoft.com/office/powerpoint/2010/main" val="657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Adding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GB" sz="2000" dirty="0" smtClean="0"/>
              <a:t>If you add new files to a local repo, you need to let Git know so that it is tracked.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Note</a:t>
            </a:r>
            <a:r>
              <a:rPr lang="en-GB" sz="2000" dirty="0" smtClean="0"/>
              <a:t> : This should always be done before committing.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 –u (updates tracking for files that changed names or were deleted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add-A Does both of the previous steps.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015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Committing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US" sz="2000" dirty="0" smtClean="0"/>
              <a:t>Permanently Stores changes from Staging Area to another version on remote repository</a:t>
            </a:r>
            <a:endParaRPr lang="en-GB" sz="2000" dirty="0" smtClean="0"/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Note</a:t>
            </a:r>
            <a:r>
              <a:rPr lang="en-GB" sz="2000" dirty="0" smtClean="0"/>
              <a:t> : This should always be done before pushing.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commit –m (include a message between double commas)</a:t>
            </a:r>
          </a:p>
        </p:txBody>
      </p:sp>
    </p:spTree>
    <p:extLst>
      <p:ext uri="{BB962C8B-B14F-4D97-AF65-F5344CB8AC3E}">
        <p14:creationId xmlns:p14="http://schemas.microsoft.com/office/powerpoint/2010/main" val="114723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PUSHING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US" sz="2000" dirty="0" smtClean="0"/>
              <a:t>Uploads the new version to GitHub.</a:t>
            </a:r>
            <a:endParaRPr lang="en-GB" sz="2000" dirty="0" smtClean="0"/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push  (You may need to input your credentials)</a:t>
            </a:r>
          </a:p>
        </p:txBody>
      </p:sp>
    </p:spTree>
    <p:extLst>
      <p:ext uri="{BB962C8B-B14F-4D97-AF65-F5344CB8AC3E}">
        <p14:creationId xmlns:p14="http://schemas.microsoft.com/office/powerpoint/2010/main" val="25500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11" y="177944"/>
            <a:ext cx="7429499" cy="147857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Branches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2188" y="1723016"/>
            <a:ext cx="6941280" cy="3541714"/>
          </a:xfrm>
        </p:spPr>
        <p:txBody>
          <a:bodyPr>
            <a:noAutofit/>
          </a:bodyPr>
          <a:lstStyle/>
          <a:p>
            <a:r>
              <a:rPr lang="en-GB" sz="1800" dirty="0" smtClean="0"/>
              <a:t>Create branch of Master project so that other people can work at the same time as you are.</a:t>
            </a:r>
          </a:p>
          <a:p>
            <a:r>
              <a:rPr lang="en-GB" sz="1800" dirty="0" smtClean="0"/>
              <a:t>To branch a repo you can use this command</a:t>
            </a:r>
          </a:p>
          <a:p>
            <a:pPr marL="0" indent="0">
              <a:buNone/>
            </a:pPr>
            <a:r>
              <a:rPr lang="en-GB" sz="1800" dirty="0" smtClean="0"/>
              <a:t>$ git checkout –</a:t>
            </a:r>
            <a:r>
              <a:rPr lang="en-GB" sz="1800" dirty="0"/>
              <a:t>b ” </a:t>
            </a:r>
            <a:r>
              <a:rPr lang="en-GB" sz="1800" dirty="0" err="1"/>
              <a:t>branchname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To see what branch you are on:</a:t>
            </a:r>
          </a:p>
          <a:p>
            <a:pPr marL="0" indent="0">
              <a:buNone/>
            </a:pPr>
            <a:r>
              <a:rPr lang="en-GB" sz="1800" dirty="0" smtClean="0"/>
              <a:t>$ git branch</a:t>
            </a:r>
          </a:p>
          <a:p>
            <a:r>
              <a:rPr lang="en-GB" sz="1800" dirty="0" smtClean="0"/>
              <a:t>To switch back to the master branch type:</a:t>
            </a:r>
          </a:p>
          <a:p>
            <a:r>
              <a:rPr lang="en-GB" sz="1800" dirty="0" smtClean="0"/>
              <a:t>$ git checkout master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$</a:t>
            </a:r>
            <a:r>
              <a:rPr lang="en-US" sz="1800" dirty="0" err="1" smtClean="0"/>
              <a:t>git</a:t>
            </a:r>
            <a:r>
              <a:rPr lang="en-US" sz="1800" dirty="0" smtClean="0"/>
              <a:t> merge “</a:t>
            </a:r>
            <a:r>
              <a:rPr lang="en-GB" sz="1800" dirty="0"/>
              <a:t>branch</a:t>
            </a:r>
            <a:r>
              <a:rPr lang="en-US" sz="1800" dirty="0" smtClean="0"/>
              <a:t>name”</a:t>
            </a:r>
          </a:p>
          <a:p>
            <a:r>
              <a:rPr lang="en-US" sz="1800" dirty="0" smtClean="0"/>
              <a:t>To merge a branch with the current branch(usually master)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72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058" y="191809"/>
            <a:ext cx="6858000" cy="670745"/>
          </a:xfrm>
        </p:spPr>
        <p:txBody>
          <a:bodyPr>
            <a:normAutofit fontScale="90000"/>
          </a:bodyPr>
          <a:lstStyle/>
          <a:p>
            <a:r>
              <a:rPr lang="en-US" dirty="0"/>
              <a:t>Greenfoot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1519016"/>
            <a:ext cx="5025044" cy="396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572" y="1519016"/>
            <a:ext cx="346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hlinkClick r:id="rId3" tooltip="Software developer"/>
              </a:rPr>
              <a:t>Developer(s</a:t>
            </a:r>
            <a:r>
              <a:rPr lang="en-US" b="1" u="sng" dirty="0" smtClean="0">
                <a:hlinkClick r:id="rId3" tooltip="Software developer"/>
              </a:rPr>
              <a:t>)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Michael </a:t>
            </a:r>
            <a:r>
              <a:rPr lang="en-US" dirty="0" err="1"/>
              <a:t>Kölling</a:t>
            </a:r>
            <a:r>
              <a:rPr lang="en-US" dirty="0"/>
              <a:t>, Computing Education Group, University of </a:t>
            </a:r>
            <a:r>
              <a:rPr lang="en-US" dirty="0" smtClean="0"/>
              <a:t>Kent</a:t>
            </a:r>
          </a:p>
          <a:p>
            <a:endParaRPr lang="en-US" dirty="0"/>
          </a:p>
          <a:p>
            <a:r>
              <a:rPr lang="en-US" b="1" u="sng" dirty="0">
                <a:hlinkClick r:id="rId4" tooltip="Software release life cycle"/>
              </a:rPr>
              <a:t>Stable </a:t>
            </a:r>
            <a:r>
              <a:rPr lang="en-US" b="1" u="sng" dirty="0" smtClean="0">
                <a:hlinkClick r:id="rId4" tooltip="Software release life cycle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3.0.2 / 23 December 2015; 2 months </a:t>
            </a:r>
            <a:r>
              <a:rPr lang="en-US" dirty="0" smtClean="0"/>
              <a:t>ago</a:t>
            </a:r>
          </a:p>
          <a:p>
            <a:endParaRPr lang="en-US" dirty="0"/>
          </a:p>
          <a:p>
            <a:r>
              <a:rPr lang="en-US" b="1" u="sng" dirty="0">
                <a:hlinkClick r:id="rId5" tooltip="Operating system"/>
              </a:rPr>
              <a:t>Operating </a:t>
            </a:r>
            <a:r>
              <a:rPr lang="en-US" b="1" u="sng" dirty="0" smtClean="0">
                <a:hlinkClick r:id="rId5" tooltip="Operating system"/>
              </a:rPr>
              <a:t>system</a:t>
            </a:r>
            <a:r>
              <a:rPr lang="en-US" b="1" dirty="0" smtClean="0"/>
              <a:t> : </a:t>
            </a:r>
            <a:r>
              <a:rPr lang="en-US" dirty="0" smtClean="0"/>
              <a:t>Cross-platform</a:t>
            </a:r>
          </a:p>
          <a:p>
            <a:endParaRPr lang="en-US" dirty="0"/>
          </a:p>
          <a:p>
            <a:r>
              <a:rPr lang="en-US" b="1" u="sng" dirty="0" smtClean="0">
                <a:hlinkClick r:id="rId6" tooltip="Computing platform"/>
              </a:rPr>
              <a:t>Platform</a:t>
            </a:r>
            <a:r>
              <a:rPr lang="en-US" b="1" dirty="0" smtClean="0"/>
              <a:t> </a:t>
            </a:r>
            <a:r>
              <a:rPr lang="en-US" dirty="0" smtClean="0"/>
              <a:t>:  Java</a:t>
            </a:r>
          </a:p>
          <a:p>
            <a:endParaRPr lang="en-US" dirty="0"/>
          </a:p>
          <a:p>
            <a:r>
              <a:rPr lang="en-US" b="1" u="sng" dirty="0" smtClean="0">
                <a:hlinkClick r:id="rId7" tooltip="List of software categories"/>
              </a:rPr>
              <a:t>Type</a:t>
            </a:r>
            <a:r>
              <a:rPr lang="en-US" b="1" dirty="0"/>
              <a:t> </a:t>
            </a:r>
            <a:r>
              <a:rPr lang="en-US" dirty="0" smtClean="0"/>
              <a:t>: Integrated Development Environment</a:t>
            </a:r>
            <a:endParaRPr lang="en-US" u="sng" dirty="0"/>
          </a:p>
          <a:p>
            <a:endParaRPr lang="en-US" u="sng" dirty="0" smtClean="0"/>
          </a:p>
          <a:p>
            <a:r>
              <a:rPr lang="en-US" b="1" dirty="0" smtClean="0"/>
              <a:t>Website</a:t>
            </a:r>
            <a:r>
              <a:rPr lang="en-US" dirty="0" smtClean="0"/>
              <a:t> : www.Greenfoot.org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48356"/>
            <a:ext cx="9144001" cy="720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916536"/>
            <a:ext cx="7886700" cy="64008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  <a:latin typeface="Berlin Sans FB" panose="020E0602020502020306" pitchFamily="34" charset="0"/>
              </a:rPr>
              <a:t>Greenfoot</a:t>
            </a:r>
            <a:endParaRPr lang="en-US" sz="6600" dirty="0">
              <a:solidFill>
                <a:schemeClr val="accent6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1480910"/>
            <a:ext cx="50375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Greenfoot</a:t>
            </a:r>
            <a:r>
              <a:rPr lang="en-GB" dirty="0"/>
              <a:t> is an interactive Java development environment designed primarily for educational purposes at the high school and undergraduate level, to help beginners gain experience with object-oriented programming.  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Nutshell</a:t>
            </a:r>
            <a:r>
              <a:rPr lang="en-GB" dirty="0"/>
              <a:t>: Greenfoot is a tool for teaching programming with java language</a:t>
            </a:r>
            <a:endParaRPr lang="en-US" dirty="0"/>
          </a:p>
          <a:p>
            <a:endParaRPr lang="en-GB" smtClean="0"/>
          </a:p>
          <a:p>
            <a:r>
              <a:rPr lang="en-GB" smtClean="0"/>
              <a:t>It </a:t>
            </a:r>
            <a:r>
              <a:rPr lang="en-GB" dirty="0"/>
              <a:t>a combination between a framework for two-dimensional graphical applications in Java and an IDE, that allows development such as simulations and interactive games.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4" y="4842160"/>
            <a:ext cx="915885" cy="915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900511"/>
            <a:ext cx="915885" cy="915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838742"/>
            <a:ext cx="915885" cy="915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6" y="2971490"/>
            <a:ext cx="763483" cy="7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901" y="1496290"/>
            <a:ext cx="7531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Visual Interface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38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The World</a:t>
            </a:r>
            <a:r>
              <a:rPr lang="en-US" sz="3200" dirty="0" smtClean="0">
                <a:latin typeface="+mn-lt"/>
              </a:rPr>
              <a:t>: Where we will see things happen.</a:t>
            </a:r>
            <a:endParaRPr lang="en-US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5408"/>
            <a:ext cx="6152804" cy="54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71302" y="2343897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World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99804" y="2759395"/>
            <a:ext cx="1676400" cy="935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00" y="0"/>
            <a:ext cx="5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It shows us the classes involved in the scenario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classes </a:t>
            </a:r>
            <a:r>
              <a:rPr lang="en-US" sz="2000" i="1" dirty="0"/>
              <a:t>World</a:t>
            </a:r>
            <a:r>
              <a:rPr lang="en-US" sz="2000" dirty="0"/>
              <a:t> and </a:t>
            </a:r>
            <a:r>
              <a:rPr lang="en-US" sz="2000" i="1" dirty="0"/>
              <a:t>Actor</a:t>
            </a:r>
            <a:r>
              <a:rPr lang="en-US" sz="2000" dirty="0"/>
              <a:t> will always be there – they come with the Greenfoot system.</a:t>
            </a:r>
          </a:p>
          <a:p>
            <a:endParaRPr lang="en-US" sz="2000" dirty="0"/>
          </a:p>
          <a:p>
            <a:r>
              <a:rPr lang="en-US" sz="2000" dirty="0"/>
              <a:t>The classes are specific to the wombat scenario. They may be different or not exist at all in other scenarios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Once we have a class in Greenfoot (or Java), we can create </a:t>
            </a:r>
            <a:r>
              <a:rPr lang="en-US" sz="2000" i="1" dirty="0"/>
              <a:t>objects</a:t>
            </a:r>
            <a:r>
              <a:rPr lang="en-US" sz="2000" dirty="0"/>
              <a:t> from 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754" y="0"/>
            <a:ext cx="4760595" cy="1064939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+mn-lt"/>
              </a:rPr>
              <a:t>Execution Controls</a:t>
            </a:r>
            <a:endParaRPr lang="en-US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09" y="1346661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7396" y="4458393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Execution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Controls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88625" y="5037512"/>
            <a:ext cx="2263834" cy="1044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83128" y="1346661"/>
            <a:ext cx="3068781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button: invoke the </a:t>
            </a:r>
            <a:r>
              <a:rPr lang="en-US" sz="2000" b="1" i="1" dirty="0" smtClean="0"/>
              <a:t>act()</a:t>
            </a:r>
            <a:r>
              <a:rPr lang="en-US" sz="2000" b="1" dirty="0" smtClean="0"/>
              <a:t> </a:t>
            </a:r>
            <a:r>
              <a:rPr lang="en-US" sz="2000" dirty="0" smtClean="0"/>
              <a:t>method of every object exactly once.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is equivalent to continuously clicking 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button. 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slider </a:t>
            </a:r>
            <a:r>
              <a:rPr lang="en-US" sz="2000" dirty="0" smtClean="0"/>
              <a:t>to the right of the buttons sets the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8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0746" cy="6830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9746" y="-133003"/>
            <a:ext cx="3790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text editor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542117" y="1313411"/>
            <a:ext cx="2377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used to view the source code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write the different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also be turned to a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" y="0"/>
            <a:ext cx="91477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6370" y="478173"/>
            <a:ext cx="5636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Greeps</a:t>
            </a:r>
            <a:endParaRPr lang="en-US" sz="9600" dirty="0">
              <a:latin typeface="Algerian" panose="04020705040A020607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392" y="4095665"/>
            <a:ext cx="430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by : Michael </a:t>
            </a:r>
            <a:r>
              <a:rPr lang="en-US" dirty="0" smtClean="0"/>
              <a:t>Kolling</a:t>
            </a:r>
          </a:p>
          <a:p>
            <a:r>
              <a:rPr lang="en-US" dirty="0" smtClean="0"/>
              <a:t>Released in : Feb 2007</a:t>
            </a:r>
          </a:p>
          <a:p>
            <a:r>
              <a:rPr lang="en-US" dirty="0" smtClean="0"/>
              <a:t>Gameplay: 2D –Top View, control with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66" y="21542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Greeps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54164" y="1430867"/>
            <a:ext cx="5004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 competition that teaches Java programming and computational </a:t>
            </a:r>
            <a:r>
              <a:rPr lang="en-US" dirty="0" smtClean="0"/>
              <a:t>problem-solving.</a:t>
            </a:r>
          </a:p>
          <a:p>
            <a:endParaRPr lang="en-US" dirty="0"/>
          </a:p>
          <a:p>
            <a:r>
              <a:rPr lang="en-US" dirty="0"/>
              <a:t>The programming experience needed to tackle this </a:t>
            </a:r>
            <a:r>
              <a:rPr lang="en-US" dirty="0" smtClean="0"/>
              <a:t>the greeps </a:t>
            </a:r>
            <a:r>
              <a:rPr lang="en-US" dirty="0"/>
              <a:t>is quite modest: you need an understanding of variables, method calls with parameters, and if </a:t>
            </a:r>
            <a:r>
              <a:rPr lang="en-US" dirty="0" smtClean="0"/>
              <a:t>statements.</a:t>
            </a:r>
          </a:p>
          <a:p>
            <a:endParaRPr lang="en-US" dirty="0"/>
          </a:p>
          <a:p>
            <a:r>
              <a:rPr lang="en-US" dirty="0"/>
              <a:t>This exercise not only teaches Java—it gives people practice in computational </a:t>
            </a:r>
            <a:r>
              <a:rPr lang="en-US" dirty="0" smtClean="0"/>
              <a:t>problem-solving</a:t>
            </a:r>
          </a:p>
          <a:p>
            <a:endParaRPr lang="en-US" dirty="0"/>
          </a:p>
          <a:p>
            <a:r>
              <a:rPr lang="en-US" dirty="0" smtClean="0"/>
              <a:t>Objectives: Write codes to help the </a:t>
            </a:r>
            <a:r>
              <a:rPr lang="en-US" dirty="0" err="1" smtClean="0"/>
              <a:t>greeps</a:t>
            </a:r>
            <a:r>
              <a:rPr lang="en-US" dirty="0" smtClean="0"/>
              <a:t> to collect the tomatoes.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532672" y="590940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5668496" y="3062197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6883718" y="1743682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21764" y="505489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395463" y="3104583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6049919" y="6114580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5869622" y="21493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636925" y="529040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1521728" y="6025520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3878860" y="607309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392376" y="4935039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2" y="-530477"/>
            <a:ext cx="3073016" cy="2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6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8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6405887" y="1201514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7743693" y="3741789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297436" y="1757743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87485" y="458237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094177" y="4604564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6666398" y="1973839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812968" y="546865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5918052" y="4187988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6951796" y="5574162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313381" y="26928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5812969" y="5995713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350388" y="2742771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7811241" y="516283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5822386" y="3517446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2190"/>
            <a:ext cx="88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New updates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66254" y="1415190"/>
            <a:ext cx="546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</a:t>
            </a:r>
            <a:r>
              <a:rPr lang="en-US" sz="3200" dirty="0"/>
              <a:t>features: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</a:t>
            </a:r>
            <a:r>
              <a:rPr lang="en-US" sz="3200" dirty="0"/>
              <a:t>new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smtClean="0"/>
              <a:t>packs </a:t>
            </a:r>
            <a:r>
              <a:rPr lang="en-US" sz="3200" dirty="0"/>
              <a:t>of greeps instead of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6254" y="3690283"/>
            <a:ext cx="5461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powers: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kablam</a:t>
            </a:r>
            <a:r>
              <a:rPr lang="en-US" sz="3200" dirty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block();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getFriend</a:t>
            </a:r>
            <a:r>
              <a:rPr lang="en-US" sz="3200" dirty="0" smtClean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turnTowards</a:t>
            </a:r>
            <a:r>
              <a:rPr lang="en-US" sz="3200" dirty="0"/>
              <a:t>();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31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50" y="1493652"/>
            <a:ext cx="8252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Only change the class '</a:t>
            </a:r>
            <a:r>
              <a:rPr lang="en-US" dirty="0" err="1"/>
              <a:t>MyGreep</a:t>
            </a:r>
            <a:r>
              <a:rPr lang="en-US" dirty="0"/>
              <a:t>'.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You cannot extend the Greeps' memory.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3 </a:t>
            </a:r>
          </a:p>
          <a:p>
            <a:r>
              <a:rPr lang="en-US" dirty="0"/>
              <a:t>You can call any method defined in the "</a:t>
            </a:r>
            <a:r>
              <a:rPr lang="en-US" dirty="0" err="1"/>
              <a:t>Greep</a:t>
            </a:r>
            <a:r>
              <a:rPr lang="en-US" dirty="0"/>
              <a:t>" superclass, except act(). </a:t>
            </a:r>
          </a:p>
          <a:p>
            <a:endParaRPr lang="en-US" dirty="0"/>
          </a:p>
          <a:p>
            <a:r>
              <a:rPr lang="en-US" dirty="0"/>
              <a:t>Rule 4 </a:t>
            </a:r>
          </a:p>
          <a:p>
            <a:r>
              <a:rPr lang="en-US" dirty="0"/>
              <a:t>Greeps have natural GPS sensitivity</a:t>
            </a:r>
            <a:r>
              <a:rPr lang="en-US" dirty="0" smtClean="0"/>
              <a:t>.. </a:t>
            </a:r>
            <a:endParaRPr lang="en-US" dirty="0"/>
          </a:p>
          <a:p>
            <a:endParaRPr lang="en-US" dirty="0"/>
          </a:p>
          <a:p>
            <a:r>
              <a:rPr lang="en-US" dirty="0"/>
              <a:t>Rule 5 </a:t>
            </a:r>
          </a:p>
          <a:p>
            <a:r>
              <a:rPr lang="en-US" dirty="0"/>
              <a:t>No creation of objects.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6 </a:t>
            </a:r>
          </a:p>
          <a:p>
            <a:r>
              <a:rPr lang="en-US" dirty="0"/>
              <a:t>You are not allowed to call any methods </a:t>
            </a:r>
            <a:r>
              <a:rPr lang="en-US" dirty="0" smtClean="0"/>
              <a:t>of </a:t>
            </a:r>
            <a:r>
              <a:rPr lang="en-US" dirty="0"/>
              <a:t>any other class in this </a:t>
            </a:r>
            <a:r>
              <a:rPr lang="en-US" dirty="0" smtClean="0"/>
              <a:t>scenario.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375375" y="4268543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19928" y="1740638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14351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5989070" y="4258524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6727496" y="524901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699066" y="2738265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96804" y="5453172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0430" y="506349"/>
            <a:ext cx="358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RULES</a:t>
            </a:r>
            <a:endParaRPr lang="en-GB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5469" y="1720840"/>
            <a:ext cx="6833062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latin typeface="Algerian" panose="04020705040A02060702" pitchFamily="82" charset="0"/>
              </a:rPr>
              <a:t>The Modifications</a:t>
            </a:r>
          </a:p>
          <a:p>
            <a:pPr algn="ctr"/>
            <a:r>
              <a:rPr lang="en-US" sz="7200" dirty="0" smtClean="0">
                <a:latin typeface="Algerian" panose="04020705040A02060702" pitchFamily="82" charset="0"/>
              </a:rPr>
              <a:t>We made</a:t>
            </a:r>
            <a:endParaRPr lang="en-US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891" y="1307285"/>
            <a:ext cx="6683765" cy="960668"/>
          </a:xfrm>
        </p:spPr>
        <p:txBody>
          <a:bodyPr/>
          <a:lstStyle/>
          <a:p>
            <a:r>
              <a:rPr lang="en-GB" dirty="0" smtClean="0"/>
              <a:t>ROADMAP</a:t>
            </a:r>
            <a:br>
              <a:rPr lang="en-GB" dirty="0" smtClean="0"/>
            </a:br>
            <a:r>
              <a:rPr lang="en-GB" sz="1500" dirty="0"/>
              <a:t>Introduction!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3891" y="2412332"/>
            <a:ext cx="3235398" cy="2833217"/>
          </a:xfrm>
        </p:spPr>
        <p:txBody>
          <a:bodyPr>
            <a:normAutofit/>
          </a:bodyPr>
          <a:lstStyle/>
          <a:p>
            <a:r>
              <a:rPr lang="en-GB" dirty="0" smtClean="0"/>
              <a:t>What is GitHub ? </a:t>
            </a:r>
          </a:p>
          <a:p>
            <a:r>
              <a:rPr lang="en-GB" dirty="0" smtClean="0"/>
              <a:t>Configuring Git</a:t>
            </a:r>
          </a:p>
          <a:p>
            <a:r>
              <a:rPr lang="en-GB" dirty="0" smtClean="0"/>
              <a:t>Basic Git Commands line</a:t>
            </a:r>
          </a:p>
          <a:p>
            <a:r>
              <a:rPr lang="en-GB" dirty="0" smtClean="0"/>
              <a:t>Terminology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73" y="1939698"/>
            <a:ext cx="3721384" cy="2856745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64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354" y="-58189"/>
            <a:ext cx="84872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Ship databank[]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1070320"/>
            <a:ext cx="2457793" cy="5363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31" y="1101467"/>
            <a:ext cx="2448267" cy="537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5" y="1070320"/>
            <a:ext cx="245779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959" y="0"/>
            <a:ext cx="73276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methods</a:t>
            </a: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4106933" y="2083696"/>
            <a:ext cx="47881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boolean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err="1"/>
              <a:t>isAtShipWithoutTomato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isAtShipWithTomato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isInZoneAroundXY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Y)</a:t>
            </a:r>
          </a:p>
          <a:p>
            <a:r>
              <a:rPr lang="en-US" sz="2400" dirty="0" err="1"/>
              <a:t>isInZoneWithoutTomato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Y)</a:t>
            </a:r>
          </a:p>
          <a:p>
            <a:r>
              <a:rPr lang="en-US" sz="2400" dirty="0" err="1"/>
              <a:t>isInZoneWithTomato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</a:t>
            </a:r>
            <a:r>
              <a:rPr lang="en-US" sz="2400" dirty="0" smtClean="0"/>
              <a:t>Y)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51612" y="4020294"/>
            <a:ext cx="376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mergeXY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X, </a:t>
            </a:r>
            <a:r>
              <a:rPr lang="en-US" dirty="0" err="1"/>
              <a:t>int</a:t>
            </a:r>
            <a:r>
              <a:rPr lang="en-US" dirty="0"/>
              <a:t> Y)</a:t>
            </a:r>
          </a:p>
          <a:p>
            <a:r>
              <a:rPr lang="en-US" dirty="0" err="1"/>
              <a:t>resolveX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code)</a:t>
            </a:r>
          </a:p>
          <a:p>
            <a:r>
              <a:rPr lang="en-US" dirty="0" err="1"/>
              <a:t>resolveY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code)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1612" y="1391199"/>
            <a:ext cx="32553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void:								</a:t>
            </a:r>
          </a:p>
          <a:p>
            <a:r>
              <a:rPr lang="en-US" sz="2400" dirty="0" err="1"/>
              <a:t>figurePosition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setFlag</a:t>
            </a:r>
            <a:r>
              <a:rPr lang="en-US" sz="2400" dirty="0"/>
              <a:t>() //o</a:t>
            </a:r>
            <a:r>
              <a:rPr lang="en-GB" sz="2400" dirty="0" err="1"/>
              <a:t>verridden</a:t>
            </a:r>
            <a:endParaRPr lang="en-US" sz="2400" dirty="0"/>
          </a:p>
          <a:p>
            <a:r>
              <a:rPr lang="en-US" sz="2400" dirty="0" err="1"/>
              <a:t>setGreep</a:t>
            </a:r>
            <a:r>
              <a:rPr lang="en-US" sz="2400" dirty="0"/>
              <a:t>()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79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137" y="0"/>
            <a:ext cx="73276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Act()method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9" y="1547002"/>
            <a:ext cx="8078327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4297" y="1828801"/>
            <a:ext cx="5303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lgerian" panose="04020705040A02060702" pitchFamily="82" charset="0"/>
              </a:rPr>
              <a:t>The Experience we had</a:t>
            </a:r>
            <a:endParaRPr lang="en-GB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834" y="195944"/>
            <a:ext cx="749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What we learnt</a:t>
            </a:r>
            <a:endParaRPr lang="en-GB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1240971" y="2076994"/>
            <a:ext cx="62440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to use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to use </a:t>
            </a:r>
            <a:r>
              <a:rPr lang="en-US" sz="2400" dirty="0" err="1" smtClean="0"/>
              <a:t>GreenFoot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About Object 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to guide the </a:t>
            </a:r>
            <a:r>
              <a:rPr lang="en-US" sz="2400" dirty="0" err="1" smtClean="0"/>
              <a:t>Greeps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to work in group &amp; 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3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29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7502" y="0"/>
            <a:ext cx="6648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Communication</a:t>
            </a:r>
            <a:endParaRPr lang="en-GB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2" y="2718652"/>
            <a:ext cx="4676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shared ideas mostly  via Skype.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Skype was also used to send data.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used Email to contact </a:t>
            </a:r>
            <a:r>
              <a:rPr lang="en-US" sz="2400" dirty="0" err="1" smtClean="0"/>
              <a:t>Fisayo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83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057"/>
            <a:ext cx="9144000" cy="4361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817" y="261258"/>
            <a:ext cx="880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Sharing Data &amp; Keeping track of updates</a:t>
            </a: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820194" y="3017520"/>
            <a:ext cx="3971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kept others updated using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GitHub was also used to revert to the last working version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762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446" y="235133"/>
            <a:ext cx="853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Working in groups</a:t>
            </a:r>
            <a:endParaRPr lang="en-GB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00446" y="1066130"/>
            <a:ext cx="37098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Pros.</a:t>
            </a:r>
          </a:p>
          <a:p>
            <a:pPr algn="ctr"/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The work can be divided among the group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The subject is viewed from different 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Everyone can contribute with their ideas and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911634" y="1162594"/>
            <a:ext cx="36706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startup can be hard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Decisions have to be approved by the whole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Difficult to communicate with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010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985" y="2705725"/>
            <a:ext cx="6018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1813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0" y="168028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GitHub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969" y="1304864"/>
            <a:ext cx="3235398" cy="4846554"/>
          </a:xfrm>
        </p:spPr>
        <p:txBody>
          <a:bodyPr>
            <a:noAutofit/>
          </a:bodyPr>
          <a:lstStyle/>
          <a:p>
            <a:r>
              <a:rPr lang="en-GB" sz="1600" dirty="0" smtClean="0"/>
              <a:t>GitHub is a web-based hosting service for Git</a:t>
            </a:r>
          </a:p>
          <a:p>
            <a:endParaRPr lang="en-GB" sz="1600" dirty="0"/>
          </a:p>
          <a:p>
            <a:r>
              <a:rPr lang="en-GB" sz="1600" dirty="0" smtClean="0"/>
              <a:t>Allows users to “Push” and “Pull” their local repositories to and from remote repositories on the web</a:t>
            </a:r>
          </a:p>
          <a:p>
            <a:r>
              <a:rPr lang="en-GB" sz="1600" dirty="0" smtClean="0"/>
              <a:t>Provides users with a homepage that displays public repos</a:t>
            </a:r>
          </a:p>
          <a:p>
            <a:r>
              <a:rPr lang="en-GB" sz="1600" dirty="0" smtClean="0"/>
              <a:t>Allows users to create account, follow each other and share projects.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Download: http//github.com/</a:t>
            </a:r>
            <a:endParaRPr lang="en-GB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5" y="1755681"/>
            <a:ext cx="4794584" cy="3519236"/>
          </a:xfrm>
        </p:spPr>
      </p:pic>
    </p:spTree>
    <p:extLst>
      <p:ext uri="{BB962C8B-B14F-4D97-AF65-F5344CB8AC3E}">
        <p14:creationId xmlns:p14="http://schemas.microsoft.com/office/powerpoint/2010/main" val="1362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133" y="394074"/>
            <a:ext cx="7429499" cy="147857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Git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55" y="1792900"/>
            <a:ext cx="4789760" cy="2743200"/>
          </a:xfrm>
        </p:spPr>
        <p:txBody>
          <a:bodyPr>
            <a:noAutofit/>
          </a:bodyPr>
          <a:lstStyle/>
          <a:p>
            <a:r>
              <a:rPr lang="en-GB" sz="2800" dirty="0"/>
              <a:t>Git is a version control system</a:t>
            </a:r>
          </a:p>
          <a:p>
            <a:r>
              <a:rPr lang="en-GB" sz="2800" dirty="0"/>
              <a:t>Created by </a:t>
            </a:r>
            <a:r>
              <a:rPr lang="en-GB" sz="2800" dirty="0" smtClean="0"/>
              <a:t>Linus </a:t>
            </a:r>
            <a:r>
              <a:rPr lang="en-GB" sz="2800" dirty="0"/>
              <a:t>Torvalds</a:t>
            </a:r>
          </a:p>
          <a:p>
            <a:r>
              <a:rPr lang="en-GB" sz="2800" dirty="0"/>
              <a:t>Operated from command line</a:t>
            </a:r>
          </a:p>
          <a:p>
            <a:r>
              <a:rPr lang="en-GB" sz="2800" dirty="0"/>
              <a:t>Everything is stored in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7" y="4418556"/>
            <a:ext cx="4576825" cy="2164529"/>
          </a:xfrm>
        </p:spPr>
      </p:pic>
    </p:spTree>
    <p:extLst>
      <p:ext uri="{BB962C8B-B14F-4D97-AF65-F5344CB8AC3E}">
        <p14:creationId xmlns:p14="http://schemas.microsoft.com/office/powerpoint/2010/main" val="24477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298" y="27776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Configuring Git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42" y="1607966"/>
            <a:ext cx="6251597" cy="2623212"/>
          </a:xfrm>
        </p:spPr>
        <p:txBody>
          <a:bodyPr>
            <a:noAutofit/>
          </a:bodyPr>
          <a:lstStyle/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user.name "Your Name Here"</a:t>
            </a:r>
          </a:p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</a:t>
            </a:r>
            <a:r>
              <a:rPr lang="en-GB" sz="2800" dirty="0" err="1"/>
              <a:t>user.email</a:t>
            </a:r>
            <a:r>
              <a:rPr lang="en-GB" sz="2800" dirty="0"/>
              <a:t> "your_email@youremail.com"</a:t>
            </a:r>
          </a:p>
          <a:p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3986113"/>
            <a:ext cx="5332997" cy="2625892"/>
          </a:xfrm>
        </p:spPr>
      </p:pic>
    </p:spTree>
    <p:extLst>
      <p:ext uri="{BB962C8B-B14F-4D97-AF65-F5344CB8AC3E}">
        <p14:creationId xmlns:p14="http://schemas.microsoft.com/office/powerpoint/2010/main" val="1680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13" y="406472"/>
            <a:ext cx="7429499" cy="147857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Terminology used on GitHub</a:t>
            </a:r>
            <a:endParaRPr lang="en-GB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98363" y="2386640"/>
          <a:ext cx="3234928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2758" y="2152260"/>
            <a:ext cx="3536392" cy="394809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Repository</a:t>
            </a:r>
          </a:p>
          <a:p>
            <a:r>
              <a:rPr lang="en-GB" dirty="0"/>
              <a:t>“Forking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Clone</a:t>
            </a:r>
          </a:p>
          <a:p>
            <a:r>
              <a:rPr lang="en-GB" dirty="0" smtClean="0"/>
              <a:t>Pull </a:t>
            </a:r>
          </a:p>
          <a:p>
            <a:r>
              <a:rPr lang="en-US" dirty="0" smtClean="0"/>
              <a:t>Add</a:t>
            </a:r>
            <a:endParaRPr lang="en-GB" dirty="0" smtClean="0"/>
          </a:p>
          <a:p>
            <a:r>
              <a:rPr lang="en-GB" dirty="0" smtClean="0"/>
              <a:t>Commit</a:t>
            </a:r>
          </a:p>
          <a:p>
            <a:r>
              <a:rPr lang="en-US" dirty="0" smtClean="0"/>
              <a:t>Push</a:t>
            </a:r>
            <a:endParaRPr lang="en-GB" dirty="0" smtClean="0"/>
          </a:p>
          <a:p>
            <a:r>
              <a:rPr lang="en-GB" dirty="0" smtClean="0"/>
              <a:t>Branch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6957262" y="3807995"/>
            <a:ext cx="180473" cy="17145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Left Arrow 7"/>
          <p:cNvSpPr/>
          <p:nvPr/>
        </p:nvSpPr>
        <p:spPr>
          <a:xfrm>
            <a:off x="5630779" y="3668128"/>
            <a:ext cx="207545" cy="135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Down Arrow 8"/>
          <p:cNvSpPr/>
          <p:nvPr/>
        </p:nvSpPr>
        <p:spPr>
          <a:xfrm>
            <a:off x="6315827" y="4340393"/>
            <a:ext cx="149642" cy="180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Up Arrow 9"/>
          <p:cNvSpPr/>
          <p:nvPr/>
        </p:nvSpPr>
        <p:spPr>
          <a:xfrm>
            <a:off x="6286501" y="3072754"/>
            <a:ext cx="149642" cy="1173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940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11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533" y="338417"/>
            <a:ext cx="7408267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GitHub Repository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42" y="1925053"/>
            <a:ext cx="3986651" cy="4301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Two methods of creating a GitHub repository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Start a repository from scratch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“Fork” another user’s repository</a:t>
            </a:r>
          </a:p>
          <a:p>
            <a:endParaRPr lang="en-GB" sz="1800" dirty="0"/>
          </a:p>
          <a:p>
            <a:r>
              <a:rPr lang="en-GB" sz="1800" dirty="0" smtClean="0">
                <a:hlinkClick r:id="rId2"/>
              </a:rPr>
              <a:t>https://github.com/”</a:t>
            </a:r>
            <a:r>
              <a:rPr lang="en-GB" sz="1800" dirty="0" err="1" smtClean="0">
                <a:hlinkClick r:id="rId2"/>
              </a:rPr>
              <a:t>YourUserName</a:t>
            </a:r>
            <a:r>
              <a:rPr lang="en-GB" sz="1800" dirty="0" smtClean="0"/>
              <a:t>” </a:t>
            </a:r>
          </a:p>
          <a:p>
            <a:r>
              <a:rPr lang="en-GB" sz="1800" dirty="0" smtClean="0"/>
              <a:t>Create a name for a repo, select “public”, make a brief description and click on “create repository”.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7" y="2286000"/>
            <a:ext cx="4458286" cy="3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49" y="119754"/>
            <a:ext cx="7429499" cy="1478570"/>
          </a:xfrm>
        </p:spPr>
        <p:txBody>
          <a:bodyPr>
            <a:normAutofit/>
          </a:bodyPr>
          <a:lstStyle/>
          <a:p>
            <a:r>
              <a:rPr lang="en-GB" sz="6000" dirty="0" smtClean="0"/>
              <a:t>“Forking”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811" y="1384962"/>
            <a:ext cx="3658792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second method of creating a repo is by making a copy of someone else’s.</a:t>
            </a:r>
          </a:p>
          <a:p>
            <a:r>
              <a:rPr lang="en-GB" dirty="0" smtClean="0"/>
              <a:t>This process is called “forking”</a:t>
            </a:r>
          </a:p>
          <a:p>
            <a:r>
              <a:rPr lang="en-GB" dirty="0" smtClean="0"/>
              <a:t>Go on </a:t>
            </a:r>
            <a:r>
              <a:rPr lang="en-GB" dirty="0" err="1" smtClean="0"/>
              <a:t>Github</a:t>
            </a:r>
            <a:r>
              <a:rPr lang="en-GB" dirty="0" smtClean="0"/>
              <a:t> &gt; Explore&gt;click on a project you are interested. </a:t>
            </a:r>
            <a:endParaRPr lang="en-GB" dirty="0"/>
          </a:p>
          <a:p>
            <a:r>
              <a:rPr lang="en-GB" dirty="0" smtClean="0"/>
              <a:t>Click on Fork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4" y="5125562"/>
            <a:ext cx="6796649" cy="1293175"/>
          </a:xfrm>
        </p:spPr>
      </p:pic>
    </p:spTree>
    <p:extLst>
      <p:ext uri="{BB962C8B-B14F-4D97-AF65-F5344CB8AC3E}">
        <p14:creationId xmlns:p14="http://schemas.microsoft.com/office/powerpoint/2010/main" val="1240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</TotalTime>
  <Words>1103</Words>
  <Application>Microsoft Office PowerPoint</Application>
  <PresentationFormat>On-screen Show (4:3)</PresentationFormat>
  <Paragraphs>233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Algerian</vt:lpstr>
      <vt:lpstr>Arial</vt:lpstr>
      <vt:lpstr>Berlin Sans FB</vt:lpstr>
      <vt:lpstr>Calibri</vt:lpstr>
      <vt:lpstr>Calibri Light</vt:lpstr>
      <vt:lpstr>Corbel</vt:lpstr>
      <vt:lpstr>Trebuchet MS</vt:lpstr>
      <vt:lpstr>Tw Cen MT</vt:lpstr>
      <vt:lpstr>Wingdings</vt:lpstr>
      <vt:lpstr>Office Theme</vt:lpstr>
      <vt:lpstr>Circuit</vt:lpstr>
      <vt:lpstr>Parallax</vt:lpstr>
      <vt:lpstr>PowerPoint Presentation</vt:lpstr>
      <vt:lpstr>PowerPoint Presentation</vt:lpstr>
      <vt:lpstr>ROADMAP Introduction!</vt:lpstr>
      <vt:lpstr>GitHub</vt:lpstr>
      <vt:lpstr>Git</vt:lpstr>
      <vt:lpstr>Configuring Git</vt:lpstr>
      <vt:lpstr>Terminology used on GitHub</vt:lpstr>
      <vt:lpstr>Creating a GitHub Repository</vt:lpstr>
      <vt:lpstr>“Forking”</vt:lpstr>
      <vt:lpstr>Clone the repo</vt:lpstr>
      <vt:lpstr>Pull request</vt:lpstr>
      <vt:lpstr>Adding </vt:lpstr>
      <vt:lpstr>Committing </vt:lpstr>
      <vt:lpstr>PUSHING </vt:lpstr>
      <vt:lpstr>Branches</vt:lpstr>
      <vt:lpstr>Greenfoot</vt:lpstr>
      <vt:lpstr>Greenfoot</vt:lpstr>
      <vt:lpstr>PowerPoint Presentation</vt:lpstr>
      <vt:lpstr>The World: Where we will see things happen.</vt:lpstr>
      <vt:lpstr>Class Diagram: It shows us the classes involved in the scenario</vt:lpstr>
      <vt:lpstr>Execution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Greenfoot</dc:title>
  <dc:creator>Knight Ramsamy</dc:creator>
  <cp:lastModifiedBy>Nythiennzo Madooray</cp:lastModifiedBy>
  <cp:revision>70</cp:revision>
  <dcterms:created xsi:type="dcterms:W3CDTF">2016-03-19T20:37:54Z</dcterms:created>
  <dcterms:modified xsi:type="dcterms:W3CDTF">2016-03-23T07:52:34Z</dcterms:modified>
</cp:coreProperties>
</file>